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57"/>
  </p:notesMasterIdLst>
  <p:sldIdLst>
    <p:sldId id="256" r:id="rId2"/>
    <p:sldId id="368" r:id="rId3"/>
    <p:sldId id="429" r:id="rId4"/>
    <p:sldId id="431" r:id="rId5"/>
    <p:sldId id="432" r:id="rId6"/>
    <p:sldId id="433" r:id="rId7"/>
    <p:sldId id="434" r:id="rId8"/>
    <p:sldId id="436" r:id="rId9"/>
    <p:sldId id="435" r:id="rId10"/>
    <p:sldId id="437" r:id="rId11"/>
    <p:sldId id="428" r:id="rId12"/>
    <p:sldId id="373" r:id="rId13"/>
    <p:sldId id="446" r:id="rId14"/>
    <p:sldId id="449" r:id="rId15"/>
    <p:sldId id="430" r:id="rId16"/>
    <p:sldId id="384" r:id="rId17"/>
    <p:sldId id="447" r:id="rId18"/>
    <p:sldId id="438" r:id="rId19"/>
    <p:sldId id="455" r:id="rId20"/>
    <p:sldId id="440" r:id="rId21"/>
    <p:sldId id="439" r:id="rId22"/>
    <p:sldId id="400" r:id="rId23"/>
    <p:sldId id="401" r:id="rId24"/>
    <p:sldId id="408" r:id="rId25"/>
    <p:sldId id="466" r:id="rId26"/>
    <p:sldId id="452" r:id="rId27"/>
    <p:sldId id="468" r:id="rId28"/>
    <p:sldId id="421" r:id="rId29"/>
    <p:sldId id="424" r:id="rId30"/>
    <p:sldId id="469" r:id="rId31"/>
    <p:sldId id="402" r:id="rId32"/>
    <p:sldId id="417" r:id="rId33"/>
    <p:sldId id="403" r:id="rId34"/>
    <p:sldId id="427" r:id="rId35"/>
    <p:sldId id="425" r:id="rId36"/>
    <p:sldId id="426" r:id="rId37"/>
    <p:sldId id="404" r:id="rId38"/>
    <p:sldId id="405" r:id="rId39"/>
    <p:sldId id="406" r:id="rId40"/>
    <p:sldId id="418" r:id="rId41"/>
    <p:sldId id="420" r:id="rId42"/>
    <p:sldId id="407" r:id="rId43"/>
    <p:sldId id="352" r:id="rId44"/>
    <p:sldId id="358" r:id="rId45"/>
    <p:sldId id="357" r:id="rId46"/>
    <p:sldId id="291" r:id="rId47"/>
    <p:sldId id="290" r:id="rId48"/>
    <p:sldId id="463" r:id="rId49"/>
    <p:sldId id="464" r:id="rId50"/>
    <p:sldId id="461" r:id="rId51"/>
    <p:sldId id="462" r:id="rId52"/>
    <p:sldId id="465" r:id="rId53"/>
    <p:sldId id="457" r:id="rId54"/>
    <p:sldId id="453" r:id="rId55"/>
    <p:sldId id="460" r:id="rId5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DB3A2F"/>
    <a:srgbClr val="0D5792"/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3"/>
    <p:restoredTop sz="93645"/>
  </p:normalViewPr>
  <p:slideViewPr>
    <p:cSldViewPr snapToGrid="0" snapToObjects="1">
      <p:cViewPr>
        <p:scale>
          <a:sx n="110" d="100"/>
          <a:sy n="110" d="100"/>
        </p:scale>
        <p:origin x="888" y="10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2861A-25C0-6B41-8E63-9AE409292FFC}" type="doc">
      <dgm:prSet loTypeId="urn:microsoft.com/office/officeart/2005/8/layout/funnel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01B0C-01E1-494C-9C10-73CB761D0710}">
      <dgm:prSet phldrT="[Text]"/>
      <dgm:spPr/>
      <dgm:t>
        <a:bodyPr/>
        <a:lstStyle/>
        <a:p>
          <a:r>
            <a:rPr lang="en-US" dirty="0" smtClean="0"/>
            <a:t>Open Educational Resources</a:t>
          </a:r>
          <a:endParaRPr lang="en-US" dirty="0"/>
        </a:p>
      </dgm:t>
    </dgm:pt>
    <dgm:pt modelId="{5292F256-3EC8-7C49-B7CC-A39EFC16793A}" type="parTrans" cxnId="{081D9773-CC33-4A4C-A51D-62CE452C9A47}">
      <dgm:prSet/>
      <dgm:spPr/>
      <dgm:t>
        <a:bodyPr/>
        <a:lstStyle/>
        <a:p>
          <a:endParaRPr lang="en-US"/>
        </a:p>
      </dgm:t>
    </dgm:pt>
    <dgm:pt modelId="{F2427FE3-BDF9-7D4B-9753-88C1CD7027E9}" type="sibTrans" cxnId="{081D9773-CC33-4A4C-A51D-62CE452C9A47}">
      <dgm:prSet/>
      <dgm:spPr/>
      <dgm:t>
        <a:bodyPr/>
        <a:lstStyle/>
        <a:p>
          <a:endParaRPr lang="en-US"/>
        </a:p>
      </dgm:t>
    </dgm:pt>
    <dgm:pt modelId="{AB57F594-3491-6F4E-A769-6CBB745F1203}">
      <dgm:prSet phldrT="[Text]"/>
      <dgm:spPr/>
      <dgm:t>
        <a:bodyPr/>
        <a:lstStyle/>
        <a:p>
          <a:r>
            <a:rPr lang="en-US" dirty="0" smtClean="0"/>
            <a:t>Standards</a:t>
          </a:r>
          <a:endParaRPr lang="en-US" dirty="0"/>
        </a:p>
      </dgm:t>
    </dgm:pt>
    <dgm:pt modelId="{05DEE5D6-846A-D849-8946-BC5E33A5D6E9}" type="parTrans" cxnId="{33B8312D-06FB-FB4B-8A87-722C30640B46}">
      <dgm:prSet/>
      <dgm:spPr/>
      <dgm:t>
        <a:bodyPr/>
        <a:lstStyle/>
        <a:p>
          <a:endParaRPr lang="en-US"/>
        </a:p>
      </dgm:t>
    </dgm:pt>
    <dgm:pt modelId="{65DBF961-2BA9-5549-AE99-EE79B58FBE61}" type="sibTrans" cxnId="{33B8312D-06FB-FB4B-8A87-722C30640B46}">
      <dgm:prSet/>
      <dgm:spPr/>
      <dgm:t>
        <a:bodyPr/>
        <a:lstStyle/>
        <a:p>
          <a:endParaRPr lang="en-US"/>
        </a:p>
      </dgm:t>
    </dgm:pt>
    <dgm:pt modelId="{618CB861-0774-2E4F-93C9-6886F92D4527}">
      <dgm:prSet phldrT="[Text]"/>
      <dgm:spPr/>
      <dgm:t>
        <a:bodyPr/>
        <a:lstStyle/>
        <a:p>
          <a:r>
            <a:rPr lang="en-US" dirty="0" smtClean="0"/>
            <a:t>MOOCs</a:t>
          </a:r>
          <a:endParaRPr lang="en-US" dirty="0"/>
        </a:p>
      </dgm:t>
    </dgm:pt>
    <dgm:pt modelId="{95AF5EC2-6175-ED44-ACD1-C651E1EAC70E}" type="parTrans" cxnId="{B809DE71-42E9-6A43-B121-1F94F394DB6B}">
      <dgm:prSet/>
      <dgm:spPr/>
      <dgm:t>
        <a:bodyPr/>
        <a:lstStyle/>
        <a:p>
          <a:endParaRPr lang="en-US"/>
        </a:p>
      </dgm:t>
    </dgm:pt>
    <dgm:pt modelId="{C6C030E2-138C-4D4A-B595-BF3044C581B4}" type="sibTrans" cxnId="{B809DE71-42E9-6A43-B121-1F94F394DB6B}">
      <dgm:prSet/>
      <dgm:spPr/>
      <dgm:t>
        <a:bodyPr/>
        <a:lstStyle/>
        <a:p>
          <a:endParaRPr lang="en-US"/>
        </a:p>
      </dgm:t>
    </dgm:pt>
    <dgm:pt modelId="{6A12ED2D-15F8-CB47-A107-48EEBA56DA1F}">
      <dgm:prSet/>
      <dgm:spPr/>
      <dgm:t>
        <a:bodyPr/>
        <a:lstStyle/>
        <a:p>
          <a:r>
            <a:rPr lang="en-US" dirty="0" smtClean="0"/>
            <a:t>Next Generation Digital Learning Environment</a:t>
          </a:r>
          <a:endParaRPr lang="en-US" dirty="0"/>
        </a:p>
      </dgm:t>
    </dgm:pt>
    <dgm:pt modelId="{D5C57292-3BA2-6047-8EA7-D14E22891DB7}" type="parTrans" cxnId="{6310C998-12A7-064D-A0F4-2627B0581EDB}">
      <dgm:prSet/>
      <dgm:spPr/>
      <dgm:t>
        <a:bodyPr/>
        <a:lstStyle/>
        <a:p>
          <a:endParaRPr lang="en-US"/>
        </a:p>
      </dgm:t>
    </dgm:pt>
    <dgm:pt modelId="{53D30093-F05F-E541-B649-4E0897F91409}" type="sibTrans" cxnId="{6310C998-12A7-064D-A0F4-2627B0581EDB}">
      <dgm:prSet/>
      <dgm:spPr/>
      <dgm:t>
        <a:bodyPr/>
        <a:lstStyle/>
        <a:p>
          <a:endParaRPr lang="en-US"/>
        </a:p>
      </dgm:t>
    </dgm:pt>
    <dgm:pt modelId="{D433C92E-1852-3446-82FD-4DFB312E2E62}" type="pres">
      <dgm:prSet presAssocID="{7A12861A-25C0-6B41-8E63-9AE409292FF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54AC6-98C6-6645-8A51-64182304A003}" type="pres">
      <dgm:prSet presAssocID="{7A12861A-25C0-6B41-8E63-9AE409292FFC}" presName="ellipse" presStyleLbl="trBgShp" presStyleIdx="0" presStyleCnt="1"/>
      <dgm:spPr/>
    </dgm:pt>
    <dgm:pt modelId="{10CEBF9B-7F24-F841-9841-82B87D964CE6}" type="pres">
      <dgm:prSet presAssocID="{7A12861A-25C0-6B41-8E63-9AE409292FFC}" presName="arrow1" presStyleLbl="fgShp" presStyleIdx="0" presStyleCnt="1"/>
      <dgm:spPr/>
    </dgm:pt>
    <dgm:pt modelId="{03766B44-92F9-BF4F-A8D3-EB37B3A967EB}" type="pres">
      <dgm:prSet presAssocID="{7A12861A-25C0-6B41-8E63-9AE409292FF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D57BE-8713-7E4C-BC78-61DF8B20F50E}" type="pres">
      <dgm:prSet presAssocID="{B2701B0C-01E1-494C-9C10-73CB761D071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5EE13-EE39-4844-B21B-9D235A262035}" type="pres">
      <dgm:prSet presAssocID="{618CB861-0774-2E4F-93C9-6886F92D452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E9AC6-AD91-CA47-8D41-E36379B3319C}" type="pres">
      <dgm:prSet presAssocID="{6A12ED2D-15F8-CB47-A107-48EEBA56DA1F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F3039-BF51-924C-AFC5-B7512703B5BF}" type="pres">
      <dgm:prSet presAssocID="{7A12861A-25C0-6B41-8E63-9AE409292FFC}" presName="funnel" presStyleLbl="trAlignAcc1" presStyleIdx="0" presStyleCnt="1"/>
      <dgm:spPr/>
    </dgm:pt>
  </dgm:ptLst>
  <dgm:cxnLst>
    <dgm:cxn modelId="{21AD89C3-120B-D645-846A-D3DD18DA9A29}" type="presOf" srcId="{6A12ED2D-15F8-CB47-A107-48EEBA56DA1F}" destId="{03766B44-92F9-BF4F-A8D3-EB37B3A967EB}" srcOrd="0" destOrd="0" presId="urn:microsoft.com/office/officeart/2005/8/layout/funnel1"/>
    <dgm:cxn modelId="{6310C998-12A7-064D-A0F4-2627B0581EDB}" srcId="{7A12861A-25C0-6B41-8E63-9AE409292FFC}" destId="{6A12ED2D-15F8-CB47-A107-48EEBA56DA1F}" srcOrd="3" destOrd="0" parTransId="{D5C57292-3BA2-6047-8EA7-D14E22891DB7}" sibTransId="{53D30093-F05F-E541-B649-4E0897F91409}"/>
    <dgm:cxn modelId="{33B8312D-06FB-FB4B-8A87-722C30640B46}" srcId="{7A12861A-25C0-6B41-8E63-9AE409292FFC}" destId="{AB57F594-3491-6F4E-A769-6CBB745F1203}" srcOrd="0" destOrd="0" parTransId="{05DEE5D6-846A-D849-8946-BC5E33A5D6E9}" sibTransId="{65DBF961-2BA9-5549-AE99-EE79B58FBE61}"/>
    <dgm:cxn modelId="{1244B220-5F9B-9743-ADA0-E6F72E87D136}" type="presOf" srcId="{618CB861-0774-2E4F-93C9-6886F92D4527}" destId="{A91D57BE-8713-7E4C-BC78-61DF8B20F50E}" srcOrd="0" destOrd="0" presId="urn:microsoft.com/office/officeart/2005/8/layout/funnel1"/>
    <dgm:cxn modelId="{EB7157A1-CFB6-B84F-92C3-A3FB96E108C5}" type="presOf" srcId="{B2701B0C-01E1-494C-9C10-73CB761D0710}" destId="{CEF5EE13-EE39-4844-B21B-9D235A262035}" srcOrd="0" destOrd="0" presId="urn:microsoft.com/office/officeart/2005/8/layout/funnel1"/>
    <dgm:cxn modelId="{61052F0E-E88C-9440-8660-2F2C37E424B9}" type="presOf" srcId="{7A12861A-25C0-6B41-8E63-9AE409292FFC}" destId="{D433C92E-1852-3446-82FD-4DFB312E2E62}" srcOrd="0" destOrd="0" presId="urn:microsoft.com/office/officeart/2005/8/layout/funnel1"/>
    <dgm:cxn modelId="{3AB3DB2A-B5C7-664D-9F48-1F233AEB9EE5}" type="presOf" srcId="{AB57F594-3491-6F4E-A769-6CBB745F1203}" destId="{197E9AC6-AD91-CA47-8D41-E36379B3319C}" srcOrd="0" destOrd="0" presId="urn:microsoft.com/office/officeart/2005/8/layout/funnel1"/>
    <dgm:cxn modelId="{081D9773-CC33-4A4C-A51D-62CE452C9A47}" srcId="{7A12861A-25C0-6B41-8E63-9AE409292FFC}" destId="{B2701B0C-01E1-494C-9C10-73CB761D0710}" srcOrd="1" destOrd="0" parTransId="{5292F256-3EC8-7C49-B7CC-A39EFC16793A}" sibTransId="{F2427FE3-BDF9-7D4B-9753-88C1CD7027E9}"/>
    <dgm:cxn modelId="{B809DE71-42E9-6A43-B121-1F94F394DB6B}" srcId="{7A12861A-25C0-6B41-8E63-9AE409292FFC}" destId="{618CB861-0774-2E4F-93C9-6886F92D4527}" srcOrd="2" destOrd="0" parTransId="{95AF5EC2-6175-ED44-ACD1-C651E1EAC70E}" sibTransId="{C6C030E2-138C-4D4A-B595-BF3044C581B4}"/>
    <dgm:cxn modelId="{2A71FEEE-909A-5842-9A10-E91100897BCF}" type="presParOf" srcId="{D433C92E-1852-3446-82FD-4DFB312E2E62}" destId="{38754AC6-98C6-6645-8A51-64182304A003}" srcOrd="0" destOrd="0" presId="urn:microsoft.com/office/officeart/2005/8/layout/funnel1"/>
    <dgm:cxn modelId="{7588C6D6-C254-2847-B456-19B6FF541DDC}" type="presParOf" srcId="{D433C92E-1852-3446-82FD-4DFB312E2E62}" destId="{10CEBF9B-7F24-F841-9841-82B87D964CE6}" srcOrd="1" destOrd="0" presId="urn:microsoft.com/office/officeart/2005/8/layout/funnel1"/>
    <dgm:cxn modelId="{C764FD21-C62C-DD44-B7F4-DBE7B083E9B2}" type="presParOf" srcId="{D433C92E-1852-3446-82FD-4DFB312E2E62}" destId="{03766B44-92F9-BF4F-A8D3-EB37B3A967EB}" srcOrd="2" destOrd="0" presId="urn:microsoft.com/office/officeart/2005/8/layout/funnel1"/>
    <dgm:cxn modelId="{5178C53D-6631-5D49-806F-2EB22F3D8D20}" type="presParOf" srcId="{D433C92E-1852-3446-82FD-4DFB312E2E62}" destId="{A91D57BE-8713-7E4C-BC78-61DF8B20F50E}" srcOrd="3" destOrd="0" presId="urn:microsoft.com/office/officeart/2005/8/layout/funnel1"/>
    <dgm:cxn modelId="{5FD3B39B-76C7-6746-B316-236E555EAD35}" type="presParOf" srcId="{D433C92E-1852-3446-82FD-4DFB312E2E62}" destId="{CEF5EE13-EE39-4844-B21B-9D235A262035}" srcOrd="4" destOrd="0" presId="urn:microsoft.com/office/officeart/2005/8/layout/funnel1"/>
    <dgm:cxn modelId="{2CA79218-1B54-6344-9640-0F7E035DCF44}" type="presParOf" srcId="{D433C92E-1852-3446-82FD-4DFB312E2E62}" destId="{197E9AC6-AD91-CA47-8D41-E36379B3319C}" srcOrd="5" destOrd="0" presId="urn:microsoft.com/office/officeart/2005/8/layout/funnel1"/>
    <dgm:cxn modelId="{C5FD360C-5211-8E41-8F87-91FA6045CB92}" type="presParOf" srcId="{D433C92E-1852-3446-82FD-4DFB312E2E62}" destId="{992F3039-BF51-924C-AFC5-B7512703B5B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54AC6-98C6-6645-8A51-64182304A003}">
      <dsp:nvSpPr>
        <dsp:cNvPr id="0" name=""/>
        <dsp:cNvSpPr/>
      </dsp:nvSpPr>
      <dsp:spPr>
        <a:xfrm>
          <a:off x="1804694" y="198489"/>
          <a:ext cx="3939255" cy="136805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EBF9B-7F24-F841-9841-82B87D964CE6}">
      <dsp:nvSpPr>
        <dsp:cNvPr id="0" name=""/>
        <dsp:cNvSpPr/>
      </dsp:nvSpPr>
      <dsp:spPr>
        <a:xfrm>
          <a:off x="3398718" y="3548383"/>
          <a:ext cx="763421" cy="48858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766B44-92F9-BF4F-A8D3-EB37B3A967EB}">
      <dsp:nvSpPr>
        <dsp:cNvPr id="0" name=""/>
        <dsp:cNvSpPr/>
      </dsp:nvSpPr>
      <dsp:spPr>
        <a:xfrm>
          <a:off x="1948217" y="3939255"/>
          <a:ext cx="3664423" cy="9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Next Generation Digital Learning Environment</a:t>
          </a:r>
          <a:endParaRPr lang="en-US" sz="2100" kern="1200" dirty="0"/>
        </a:p>
      </dsp:txBody>
      <dsp:txXfrm>
        <a:off x="1948217" y="3939255"/>
        <a:ext cx="3664423" cy="916105"/>
      </dsp:txXfrm>
    </dsp:sp>
    <dsp:sp modelId="{A91D57BE-8713-7E4C-BC78-61DF8B20F50E}">
      <dsp:nvSpPr>
        <dsp:cNvPr id="0" name=""/>
        <dsp:cNvSpPr/>
      </dsp:nvSpPr>
      <dsp:spPr>
        <a:xfrm>
          <a:off x="3236873" y="1672198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MOOCs</a:t>
          </a:r>
          <a:endParaRPr lang="en-US" sz="1500" kern="1200" dirty="0"/>
        </a:p>
      </dsp:txBody>
      <dsp:txXfrm>
        <a:off x="3438114" y="1873439"/>
        <a:ext cx="971676" cy="971676"/>
      </dsp:txXfrm>
    </dsp:sp>
    <dsp:sp modelId="{CEF5EE13-EE39-4844-B21B-9D235A262035}">
      <dsp:nvSpPr>
        <dsp:cNvPr id="0" name=""/>
        <dsp:cNvSpPr/>
      </dsp:nvSpPr>
      <dsp:spPr>
        <a:xfrm>
          <a:off x="2253586" y="641274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Open Educational Resources</a:t>
          </a:r>
          <a:endParaRPr lang="en-US" sz="1500" kern="1200" dirty="0"/>
        </a:p>
      </dsp:txBody>
      <dsp:txXfrm>
        <a:off x="2454827" y="842515"/>
        <a:ext cx="971676" cy="971676"/>
      </dsp:txXfrm>
    </dsp:sp>
    <dsp:sp modelId="{197E9AC6-AD91-CA47-8D41-E36379B3319C}">
      <dsp:nvSpPr>
        <dsp:cNvPr id="0" name=""/>
        <dsp:cNvSpPr/>
      </dsp:nvSpPr>
      <dsp:spPr>
        <a:xfrm>
          <a:off x="3658282" y="309033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Standards</a:t>
          </a:r>
          <a:endParaRPr lang="en-US" sz="1500" kern="1200" dirty="0"/>
        </a:p>
      </dsp:txBody>
      <dsp:txXfrm>
        <a:off x="3859523" y="510274"/>
        <a:ext cx="971676" cy="971676"/>
      </dsp:txXfrm>
    </dsp:sp>
    <dsp:sp modelId="{992F3039-BF51-924C-AFC5-B7512703B5BF}">
      <dsp:nvSpPr>
        <dsp:cNvPr id="0" name=""/>
        <dsp:cNvSpPr/>
      </dsp:nvSpPr>
      <dsp:spPr>
        <a:xfrm>
          <a:off x="1642849" y="30536"/>
          <a:ext cx="4275160" cy="34201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12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5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1/15/17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1/15/17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jp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9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14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php" TargetMode="External"/><Relationship Id="rId4" Type="http://schemas.openxmlformats.org/officeDocument/2006/relationships/hyperlink" Target="https://github.com/csev/tsugi-php-mod" TargetMode="External"/><Relationship Id="rId5" Type="http://schemas.openxmlformats.org/officeDocument/2006/relationships/hyperlink" Target="https://github.com/csev/tsugi-php-module" TargetMode="External"/><Relationship Id="rId6" Type="http://schemas.openxmlformats.org/officeDocument/2006/relationships/hyperlink" Target="https://github.com/csev/tsugi-php-standalone" TargetMode="External"/><Relationship Id="rId7" Type="http://schemas.openxmlformats.org/officeDocument/2006/relationships/hyperlink" Target="https://github.com/csev/tsugi-php-exercises" TargetMode="External"/><Relationship Id="rId8" Type="http://schemas.openxmlformats.org/officeDocument/2006/relationships/hyperlink" Target="https://github.com/csev/tsugi-php-slack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node-lti" TargetMode="External"/><Relationship Id="rId4" Type="http://schemas.openxmlformats.org/officeDocument/2006/relationships/hyperlink" Target="https://github.com/csev/tsugi-node-sample" TargetMode="External"/><Relationship Id="rId5" Type="http://schemas.openxmlformats.org/officeDocument/2006/relationships/hyperlink" Target="https://github.com/csev/tsugi-java" TargetMode="External"/><Relationship Id="rId6" Type="http://schemas.openxmlformats.org/officeDocument/2006/relationships/hyperlink" Target="https://github.com/csev/tsugi-java-servlet" TargetMode="External"/><Relationship Id="rId7" Type="http://schemas.openxmlformats.org/officeDocument/2006/relationships/hyperlink" Target="https://github.com/csev/tsugi-python-test" TargetMode="Externa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-nod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Building the 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 Environment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University of Michigan School of </a:t>
            </a:r>
            <a:r>
              <a:rPr lang="en-US" dirty="0" smtClean="0"/>
              <a:t>Information</a:t>
            </a:r>
          </a:p>
          <a:p>
            <a:r>
              <a:rPr lang="en-US" dirty="0" smtClean="0"/>
              <a:t>Sakai PMC Chair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53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293227"/>
            <a:ext cx="637655" cy="638806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57" y="1055535"/>
            <a:ext cx="561136" cy="562149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29" y="3712966"/>
            <a:ext cx="1689790" cy="668601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2" y="1208849"/>
            <a:ext cx="841704" cy="843223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2" y="1822102"/>
            <a:ext cx="1224297" cy="1226507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1" y="851117"/>
            <a:ext cx="637655" cy="638806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1617684"/>
            <a:ext cx="531379" cy="532338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23" y="2844191"/>
            <a:ext cx="718424" cy="719721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4" y="3559653"/>
            <a:ext cx="637655" cy="638806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59" y="3712966"/>
            <a:ext cx="637655" cy="638806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748908"/>
            <a:ext cx="637655" cy="638806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3" y="748908"/>
            <a:ext cx="637655" cy="638806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1489923"/>
            <a:ext cx="765186" cy="766567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57" y="1362162"/>
            <a:ext cx="637655" cy="6388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46" y="2793086"/>
            <a:ext cx="637655" cy="638806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2" y="2026520"/>
            <a:ext cx="717362" cy="306627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69" y="2997504"/>
            <a:ext cx="637655" cy="638806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697804"/>
            <a:ext cx="561136" cy="562149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37" y="2026520"/>
            <a:ext cx="637655" cy="638806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03" y="1719893"/>
            <a:ext cx="918223" cy="919880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1464371"/>
            <a:ext cx="459112" cy="459940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3712966"/>
            <a:ext cx="765186" cy="766567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3048609"/>
            <a:ext cx="637655" cy="638806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75" y="442282"/>
            <a:ext cx="535807" cy="536774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2486459"/>
            <a:ext cx="765186" cy="510622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544491"/>
            <a:ext cx="586642" cy="5877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46" y="2678101"/>
            <a:ext cx="637655" cy="638806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18" y="3815175"/>
            <a:ext cx="532835" cy="519562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2" y="3840727"/>
            <a:ext cx="510124" cy="511044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82" y="2494787"/>
            <a:ext cx="867211" cy="3068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362162"/>
            <a:ext cx="493120" cy="49401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84" y="3001763"/>
            <a:ext cx="637655" cy="638806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2333146"/>
            <a:ext cx="539881" cy="540855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" y="1674219"/>
            <a:ext cx="1748945" cy="1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1026980"/>
              </p:ext>
            </p:extLst>
          </p:nvPr>
        </p:nvGraphicFramePr>
        <p:xfrm>
          <a:off x="614149" y="1"/>
          <a:ext cx="7560859" cy="4885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2" y="2397473"/>
            <a:ext cx="2825393" cy="539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1" y="718872"/>
            <a:ext cx="1906997" cy="877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63" y="1510978"/>
            <a:ext cx="2563545" cy="652302"/>
          </a:xfrm>
          <a:prstGeom prst="rect">
            <a:avLst/>
          </a:prstGeom>
          <a:solidFill>
            <a:srgbClr val="0D5792"/>
          </a:solidFill>
        </p:spPr>
      </p:pic>
    </p:spTree>
    <p:extLst>
      <p:ext uri="{BB962C8B-B14F-4D97-AF65-F5344CB8AC3E}">
        <p14:creationId xmlns:p14="http://schemas.microsoft.com/office/powerpoint/2010/main" val="16150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12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NGDLE  Monolith-Style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r>
              <a:rPr lang="en-US" dirty="0" smtClean="0"/>
              <a:t>Small LMS + App Store + Marketed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90" y="1200150"/>
            <a:ext cx="2057901" cy="16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Next 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</a:t>
            </a:r>
            <a:r>
              <a:rPr lang="en-US" dirty="0" smtClean="0"/>
              <a:t>2 – </a:t>
            </a:r>
            <a:r>
              <a:rPr lang="en-US" dirty="0"/>
              <a:t>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 smtClean="0">
                <a:solidFill>
                  <a:srgbClr val="FF6600"/>
                </a:solidFill>
              </a:rPr>
              <a:t>Relaunching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0836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9" y="1655618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Impossible?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  <p:sp>
        <p:nvSpPr>
          <p:cNvPr id="5" name="&quot;No&quot; Symbol 4"/>
          <p:cNvSpPr/>
          <p:nvPr/>
        </p:nvSpPr>
        <p:spPr>
          <a:xfrm>
            <a:off x="5752261" y="442008"/>
            <a:ext cx="1689904" cy="1516283"/>
          </a:xfrm>
          <a:prstGeom prst="noSmoking">
            <a:avLst/>
          </a:prstGeom>
          <a:solidFill>
            <a:srgbClr val="DB3A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514" y="249628"/>
            <a:ext cx="3816405" cy="4488627"/>
          </a:xfrm>
        </p:spPr>
        <p:txBody>
          <a:bodyPr/>
          <a:lstStyle/>
          <a:p>
            <a:r>
              <a:rPr lang="en-US" sz="3600" dirty="0" smtClean="0"/>
              <a:t>Enterprise Learning Management System (LMS)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Been there – done that – got the tattoo..   But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going quickly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a common structure</a:t>
            </a:r>
            <a:br>
              <a:rPr lang="en-US" dirty="0" smtClean="0"/>
            </a:br>
            <a:r>
              <a:rPr lang="en-US" dirty="0" smtClean="0"/>
              <a:t>but all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2" y="3004958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</a:t>
            </a:r>
            <a:r>
              <a:rPr lang="en-US" sz="5400" dirty="0" err="1" smtClean="0"/>
              <a:t>Tsugi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Software to allow anyone to build and deploy interoperable educational web sites, content, and learning 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58" y="485247"/>
            <a:ext cx="2492829" cy="1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20" y="318858"/>
            <a:ext cx="5728712" cy="4148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Course-Oriented LMS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Course-Oriented Content Repository</a:t>
            </a:r>
          </a:p>
          <a:p>
            <a:r>
              <a:rPr lang="en-US" sz="3200" dirty="0"/>
              <a:t>API Libraries – PHP, Java, Python, Node...</a:t>
            </a:r>
          </a:p>
          <a:p>
            <a:pPr lvl="1"/>
            <a:r>
              <a:rPr lang="en-US" sz="3000" dirty="0" smtClean="0"/>
              <a:t>Open source standards implementations</a:t>
            </a:r>
            <a:endParaRPr lang="en-US" sz="3200" dirty="0" smtClean="0"/>
          </a:p>
          <a:p>
            <a:r>
              <a:rPr lang="en-US" sz="3200" dirty="0" smtClean="0"/>
              <a:t>Training for Developers (www.wa4e.com)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01" y="-84584"/>
            <a:ext cx="5517030" cy="4253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5" y="872738"/>
            <a:ext cx="5533997" cy="4279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29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6661" y="4460281"/>
            <a:ext cx="4153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/csev/wa4e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20" y="217465"/>
            <a:ext cx="2252742" cy="1872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" y="164592"/>
            <a:ext cx="6324197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Session Management  / Expiry</a:t>
            </a:r>
          </a:p>
          <a:p>
            <a:r>
              <a:rPr lang="en-US" dirty="0" smtClean="0"/>
              <a:t>Offline Grading – Peer grading Applications</a:t>
            </a:r>
          </a:p>
          <a:p>
            <a:r>
              <a:rPr lang="en-US" dirty="0" smtClean="0"/>
              <a:t>Coping with unreliable Tool Consumers – Grade resend</a:t>
            </a:r>
          </a:p>
          <a:p>
            <a:r>
              <a:rPr lang="en-US" dirty="0" smtClean="0"/>
              <a:t>Instructor grade detail</a:t>
            </a:r>
          </a:p>
          <a:p>
            <a:r>
              <a:rPr lang="en-US" dirty="0" smtClean="0"/>
              <a:t>Generating Thin Cartridges</a:t>
            </a:r>
          </a:p>
          <a:p>
            <a:r>
              <a:rPr lang="en-US" dirty="0" err="1" smtClean="0"/>
              <a:t>Configuting</a:t>
            </a:r>
            <a:r>
              <a:rPr lang="en-US" dirty="0" smtClean="0"/>
              <a:t> default settings on URL</a:t>
            </a:r>
          </a:p>
          <a:p>
            <a:r>
              <a:rPr lang="en-US" dirty="0" smtClean="0"/>
              <a:t>Setting </a:t>
            </a:r>
            <a:r>
              <a:rPr lang="en-US" dirty="0"/>
              <a:t>Dialogs </a:t>
            </a:r>
            <a:r>
              <a:rPr lang="en-US" dirty="0" smtClean="0"/>
              <a:t>Cross-LMS</a:t>
            </a:r>
          </a:p>
          <a:p>
            <a:r>
              <a:rPr lang="en-US" dirty="0" smtClean="0"/>
              <a:t>Making Proxy </a:t>
            </a:r>
            <a:r>
              <a:rPr lang="en-US" dirty="0"/>
              <a:t>/ </a:t>
            </a:r>
            <a:r>
              <a:rPr lang="en-US" dirty="0" smtClean="0"/>
              <a:t>CDN</a:t>
            </a:r>
          </a:p>
          <a:p>
            <a:r>
              <a:rPr lang="en-US" dirty="0" err="1" smtClean="0"/>
              <a:t>windows.post</a:t>
            </a:r>
            <a:r>
              <a:rPr lang="en-US" dirty="0" smtClean="0"/>
              <a:t> messages between frames</a:t>
            </a:r>
          </a:p>
          <a:p>
            <a:r>
              <a:rPr lang="en-US" dirty="0" smtClean="0"/>
              <a:t>Dealing </a:t>
            </a:r>
            <a:r>
              <a:rPr lang="en-US" dirty="0"/>
              <a:t>with vendor extensions - working across vendor</a:t>
            </a:r>
          </a:p>
        </p:txBody>
      </p:sp>
    </p:spTree>
    <p:extLst>
      <p:ext uri="{BB962C8B-B14F-4D97-AF65-F5344CB8AC3E}">
        <p14:creationId xmlns:p14="http://schemas.microsoft.com/office/powerpoint/2010/main" val="2406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707943" y="192590"/>
            <a:ext cx="2404263" cy="470901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680758" y="1176298"/>
            <a:ext cx="1335772" cy="136865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680758" y="2310006"/>
            <a:ext cx="1335772" cy="234945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680758" y="2544951"/>
            <a:ext cx="1335772" cy="89876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7" y="1726968"/>
            <a:ext cx="1339191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Tsugi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04058" y="82971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04058" y="196342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04058" y="3097134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003499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29658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82790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864130" y="828714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64130" y="1962422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64130" y="3096130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533423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907823" y="1192548"/>
            <a:ext cx="2095676" cy="2512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907823" y="1443790"/>
            <a:ext cx="2095676" cy="8824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907823" y="1443790"/>
            <a:ext cx="2095676" cy="20161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601068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907823" y="1192548"/>
            <a:ext cx="2174967" cy="2766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907823" y="2326256"/>
            <a:ext cx="2174967" cy="16326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907823" y="3459964"/>
            <a:ext cx="2174967" cy="498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891100" y="250216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48091" y="1186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LMS/CMS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3904058" y="409327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Vertical Scroll 37"/>
          <p:cNvSpPr/>
          <p:nvPr/>
        </p:nvSpPr>
        <p:spPr>
          <a:xfrm>
            <a:off x="2848963" y="397040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cal Scroll 38"/>
          <p:cNvSpPr/>
          <p:nvPr/>
        </p:nvSpPr>
        <p:spPr>
          <a:xfrm>
            <a:off x="3053346" y="410088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cal Scroll 39"/>
          <p:cNvSpPr/>
          <p:nvPr/>
        </p:nvSpPr>
        <p:spPr>
          <a:xfrm>
            <a:off x="3329524" y="4303161"/>
            <a:ext cx="485564" cy="433299"/>
          </a:xfrm>
          <a:prstGeom prst="verticalScroll">
            <a:avLst>
              <a:gd name="adj" fmla="val 15012"/>
            </a:avLst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" idx="2"/>
            <a:endCxn id="38" idx="1"/>
          </p:cNvCxnSpPr>
          <p:nvPr/>
        </p:nvCxnSpPr>
        <p:spPr>
          <a:xfrm>
            <a:off x="1011163" y="3362934"/>
            <a:ext cx="1891962" cy="82412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0309" y="387870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0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5459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4092" y="3738622"/>
            <a:ext cx="6632293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Implement Standards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Portable / </a:t>
            </a:r>
            <a:r>
              <a:rPr lang="en-US" sz="2000" dirty="0" err="1" smtClean="0">
                <a:solidFill>
                  <a:schemeClr val="tx1"/>
                </a:solidFill>
              </a:rPr>
              <a:t>Resuable</a:t>
            </a:r>
            <a:r>
              <a:rPr lang="en-US" sz="2000" dirty="0" smtClean="0">
                <a:solidFill>
                  <a:schemeClr val="tx1"/>
                </a:solidFill>
              </a:rPr>
              <a:t> outside </a:t>
            </a:r>
            <a:r>
              <a:rPr lang="en-US" sz="2000" dirty="0" err="1" smtClean="0">
                <a:solidFill>
                  <a:schemeClr val="tx1"/>
                </a:solidFill>
              </a:rPr>
              <a:t>Tsugi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4092" y="2542594"/>
            <a:ext cx="5393802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Opinionated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Convention / Database Model / Session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Easy for App Developer to Use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4092" y="1346566"/>
            <a:ext cx="2118166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Look / Feel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UI Widgets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8363" y="314490"/>
            <a:ext cx="2854123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Module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93629" y="314490"/>
            <a:ext cx="222426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App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59039" y="314490"/>
            <a:ext cx="99734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???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1296364" y="913480"/>
            <a:ext cx="243069" cy="433086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2714263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4420567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6382478" y="926040"/>
            <a:ext cx="233417" cy="2812582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805922" y="1733088"/>
            <a:ext cx="1694722" cy="1314121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157732" y="1149797"/>
            <a:ext cx="142368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</a:t>
            </a:r>
          </a:p>
        </p:txBody>
      </p:sp>
    </p:spTree>
    <p:extLst>
      <p:ext uri="{BB962C8B-B14F-4D97-AF65-F5344CB8AC3E}">
        <p14:creationId xmlns:p14="http://schemas.microsoft.com/office/powerpoint/2010/main" val="1107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51689" y="4453249"/>
            <a:ext cx="6882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http://do1.dr-chuck.com/</a:t>
            </a:r>
            <a:r>
              <a:rPr lang="en-US" sz="2800" dirty="0" err="1"/>
              <a:t>tsugi</a:t>
            </a:r>
            <a:r>
              <a:rPr lang="en-US" sz="2800" dirty="0"/>
              <a:t>-node/</a:t>
            </a:r>
            <a:r>
              <a:rPr lang="en-US" sz="2800" dirty="0" err="1"/>
              <a:t>esdoc</a:t>
            </a:r>
            <a:r>
              <a:rPr lang="en-US" sz="28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9" y="405062"/>
            <a:ext cx="6011111" cy="3920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4838218" y="790982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Opinionated </a:t>
            </a:r>
            <a:r>
              <a:rPr lang="en-US" sz="2000" b="1" dirty="0" smtClean="0">
                <a:solidFill>
                  <a:schemeClr val="tx1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7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547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do1.dr-chuck.com/</a:t>
            </a:r>
            <a:r>
              <a:rPr lang="en-US" sz="2000" dirty="0" err="1" smtClean="0"/>
              <a:t>tsugi</a:t>
            </a:r>
            <a:r>
              <a:rPr lang="en-US" sz="2000" dirty="0" smtClean="0"/>
              <a:t>/</a:t>
            </a:r>
            <a:r>
              <a:rPr lang="en-US" sz="2000" dirty="0" err="1" smtClean="0"/>
              <a:t>phpdoc</a:t>
            </a:r>
            <a:r>
              <a:rPr lang="en-US" sz="2000" dirty="0" smtClean="0"/>
              <a:t>/classes/</a:t>
            </a:r>
            <a:r>
              <a:rPr lang="en-US" sz="2000" dirty="0" err="1" smtClean="0"/>
              <a:t>Tsugi.Util.CC.html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63" y="158425"/>
            <a:ext cx="5259137" cy="452846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58542" y="559489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</a:t>
            </a:r>
          </a:p>
        </p:txBody>
      </p:sp>
    </p:spTree>
    <p:extLst>
      <p:ext uri="{BB962C8B-B14F-4D97-AF65-F5344CB8AC3E}">
        <p14:creationId xmlns:p14="http://schemas.microsoft.com/office/powerpoint/2010/main" val="25922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5" y="84394"/>
            <a:ext cx="5767849" cy="4641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72575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https://</a:t>
            </a:r>
            <a:r>
              <a:rPr lang="en-US" sz="1800" dirty="0" err="1" smtClean="0">
                <a:solidFill>
                  <a:schemeClr val="tx1"/>
                </a:solidFill>
              </a:rPr>
              <a:t>tsugi.org</a:t>
            </a:r>
            <a:r>
              <a:rPr lang="en-US" sz="1800" dirty="0" smtClean="0">
                <a:solidFill>
                  <a:schemeClr val="tx1"/>
                </a:solidFill>
              </a:rPr>
              <a:t>/lectures/02-Data-Model-Workbench.mwb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755" y="891249"/>
            <a:ext cx="2116238" cy="245383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840"/>
            <a:ext cx="6858000" cy="3989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228" y="1775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194218" y="546848"/>
            <a:ext cx="80062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7274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FF"/>
                </a:solidFill>
              </a:rPr>
              <a:t>Tenant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2943406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811" y="17751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4824689" y="546848"/>
            <a:ext cx="154635" cy="416703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3267053" y="546848"/>
            <a:ext cx="1557636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73678" y="475345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4771839" y="4012303"/>
            <a:ext cx="996901" cy="741151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13841"/>
            <a:ext cx="6858000" cy="358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4357" y="2411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7380347" y="610504"/>
            <a:ext cx="236221" cy="988114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5263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Tenant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2731395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06844" y="2411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4196722" y="610504"/>
            <a:ext cx="384174" cy="48444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341544" y="610504"/>
            <a:ext cx="855178" cy="906136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0896" y="443932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61921" y="3755659"/>
            <a:ext cx="687878" cy="68367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1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www.wa4e.com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err="1" smtClean="0"/>
              <a:t>httpw</a:t>
            </a:r>
            <a:r>
              <a:rPr lang="en-US" dirty="0" smtClean="0"/>
              <a:t>://</a:t>
            </a:r>
            <a:r>
              <a:rPr lang="en-US" dirty="0" err="1" smtClean="0"/>
              <a:t>www.tsugi.org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</a:p>
          <a:p>
            <a:pPr lvl="1"/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www.tsugi.org</a:t>
            </a:r>
            <a:r>
              <a:rPr lang="en-US" smtClean="0"/>
              <a:t>/exercises/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Tsugi</a:t>
            </a:r>
            <a:r>
              <a:rPr lang="en-US" dirty="0" smtClean="0"/>
              <a:t> LMS – MOOC Of My Own</a:t>
            </a:r>
          </a:p>
          <a:p>
            <a:pPr lvl="1"/>
            <a:r>
              <a:rPr lang="en-US" dirty="0" smtClean="0"/>
              <a:t>www.wa4e.com</a:t>
            </a:r>
          </a:p>
          <a:p>
            <a:pPr lvl="1"/>
            <a:r>
              <a:rPr lang="en-US" dirty="0" smtClean="0"/>
              <a:t>www.py4e.com</a:t>
            </a:r>
          </a:p>
          <a:p>
            <a:r>
              <a:rPr lang="en-US" dirty="0" smtClean="0"/>
              <a:t>Auto grading and peer grading for Coursera</a:t>
            </a:r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Campus-wide Learning Management Systems</a:t>
            </a:r>
          </a:p>
          <a:p>
            <a:pPr lvl="1"/>
            <a:r>
              <a:rPr lang="en-US" dirty="0" smtClean="0"/>
              <a:t>Sakai, Canvas, Moodle, Blackboard, Desire2Learn</a:t>
            </a:r>
            <a:r>
              <a:rPr lang="is-IS" dirty="0" smtClean="0"/>
              <a:t>… 100s more</a:t>
            </a:r>
          </a:p>
          <a:p>
            <a:r>
              <a:rPr lang="is-IS" dirty="0" smtClean="0"/>
              <a:t>Learning Object Repositories</a:t>
            </a:r>
          </a:p>
          <a:p>
            <a:pPr lvl="1"/>
            <a:r>
              <a:rPr lang="is-IS" dirty="0" smtClean="0"/>
              <a:t>Canvas Commons, Blackboard xpLor, MERLOT</a:t>
            </a:r>
          </a:p>
          <a:p>
            <a:r>
              <a:rPr lang="is-IS" dirty="0" smtClean="0"/>
              <a:t>Massive Publishers</a:t>
            </a:r>
          </a:p>
          <a:p>
            <a:pPr lvl="1"/>
            <a:r>
              <a:rPr lang="is-IS" dirty="0" smtClean="0"/>
              <a:t>Pearson, McGraw-Hill, K12.com</a:t>
            </a:r>
          </a:p>
          <a:p>
            <a:pPr lvl="1"/>
            <a:r>
              <a:rPr lang="is-IS" dirty="0" smtClean="0"/>
              <a:t>MIT Open Courseware, etc</a:t>
            </a:r>
          </a:p>
          <a:p>
            <a:pPr lvl="1"/>
            <a:r>
              <a:rPr lang="is-IS" dirty="0" smtClean="0"/>
              <a:t>Coursera, Udacity, Lynda, Udemy, edX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Develop, Manage, Administration, App Store Console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</a:t>
            </a:r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github.com/csev/tsugi-php</a:t>
            </a:r>
            <a:endParaRPr lang="en-US" dirty="0" smtClean="0"/>
          </a:p>
          <a:p>
            <a:pPr lvl="1"/>
            <a:r>
              <a:rPr lang="en-US" dirty="0"/>
              <a:t>Modules: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github.com/csev/tsugi-php-mod</a:t>
            </a:r>
            <a:endParaRPr lang="en-US" dirty="0" smtClean="0"/>
          </a:p>
          <a:p>
            <a:pPr lvl="1"/>
            <a:r>
              <a:rPr lang="en-US" dirty="0"/>
              <a:t>Sample Module: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github.com/csev/tsugi-php-module</a:t>
            </a:r>
            <a:endParaRPr lang="en-US" dirty="0" smtClean="0"/>
          </a:p>
          <a:p>
            <a:pPr lvl="1"/>
            <a:r>
              <a:rPr lang="en-US" dirty="0"/>
              <a:t>Sample App: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github.com/csev/tsugi-php-standalone</a:t>
            </a:r>
            <a:endParaRPr lang="en-US" dirty="0" smtClean="0"/>
          </a:p>
          <a:p>
            <a:pPr lvl="1"/>
            <a:r>
              <a:rPr lang="en-US" dirty="0"/>
              <a:t>Exercises: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github.com/csev/tsugi-php-exercises</a:t>
            </a:r>
            <a:endParaRPr lang="en-US" dirty="0" smtClean="0"/>
          </a:p>
          <a:p>
            <a:pPr lvl="1"/>
            <a:r>
              <a:rPr lang="en-US" dirty="0"/>
              <a:t>Application: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github.com/csev/tsugi-php-slack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 smtClean="0"/>
              <a:t>Library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github.com/csev/tsugi-node</a:t>
            </a:r>
            <a:endParaRPr lang="en-US" dirty="0" smtClean="0"/>
          </a:p>
          <a:p>
            <a:pPr lvl="1"/>
            <a:r>
              <a:rPr lang="en-US" dirty="0"/>
              <a:t>LTI Library: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github.com/csev/tsugi-node-lti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github.com/csev/tsugi-node-sample</a:t>
            </a:r>
            <a:endParaRPr lang="en-US" dirty="0"/>
          </a:p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/>
              <a:t>Library: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github.com/csev/tsugi-java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github.com/csev/tsugi-java-servlet</a:t>
            </a:r>
            <a:endParaRPr lang="en-US" dirty="0" smtClean="0"/>
          </a:p>
          <a:p>
            <a:r>
              <a:rPr lang="en-US" dirty="0" smtClean="0"/>
              <a:t>Functionality Test (Python):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github.com/csev/tsugi-python-test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22586"/>
            <a:ext cx="7543800" cy="1945481"/>
          </a:xfrm>
        </p:spPr>
        <p:txBody>
          <a:bodyPr/>
          <a:lstStyle/>
          <a:p>
            <a:r>
              <a:rPr lang="en-US" dirty="0" smtClean="0"/>
              <a:t>IMS Content Item and IMS App Store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922835"/>
            <a:ext cx="6461760" cy="800100"/>
          </a:xfrm>
        </p:spPr>
        <p:txBody>
          <a:bodyPr/>
          <a:lstStyle/>
          <a:p>
            <a:r>
              <a:rPr lang="en-US" dirty="0" smtClean="0"/>
              <a:t>One of many of the upcoming new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33748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71498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51731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" y="158328"/>
            <a:ext cx="7997067" cy="4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95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25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7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110605"/>
            <a:ext cx="5550779" cy="4279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872739"/>
            <a:ext cx="5522267" cy="427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565" y="340177"/>
            <a:ext cx="1210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PY4E.com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33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is Ongoing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Growing, evolving based on experiments</a:t>
            </a:r>
          </a:p>
          <a:p>
            <a:r>
              <a:rPr lang="en-US" dirty="0" smtClean="0"/>
              <a:t>In incubation as a open source project in the </a:t>
            </a:r>
            <a:r>
              <a:rPr lang="en-US" dirty="0" err="1" smtClean="0"/>
              <a:t>Apereo</a:t>
            </a:r>
            <a:r>
              <a:rPr lang="en-US" dirty="0" smtClean="0"/>
              <a:t> Foundation</a:t>
            </a:r>
          </a:p>
          <a:p>
            <a:r>
              <a:rPr lang="en-US" dirty="0" smtClean="0"/>
              <a:t>Participating in IMS Working Groups</a:t>
            </a:r>
          </a:p>
          <a:p>
            <a:endParaRPr lang="en-US" dirty="0"/>
          </a:p>
          <a:p>
            <a:r>
              <a:rPr lang="en-US" dirty="0" smtClean="0"/>
              <a:t>Need adopters</a:t>
            </a:r>
          </a:p>
          <a:p>
            <a:r>
              <a:rPr lang="en-US" dirty="0" smtClean="0"/>
              <a:t>Need collaborators</a:t>
            </a:r>
          </a:p>
          <a:p>
            <a:r>
              <a:rPr lang="en-US" dirty="0" smtClean="0"/>
              <a:t>Need funding for grad students, travel,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10373"/>
            <a:ext cx="835152" cy="752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3902" y="290945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40FF"/>
                </a:solidFill>
              </a:rPr>
              <a:t>www.tsugi.org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33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5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248754" y="231582"/>
            <a:ext cx="6173477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 building the NGDLE, open source will be first to market..</a:t>
            </a:r>
          </a:p>
        </p:txBody>
      </p:sp>
      <p:pic>
        <p:nvPicPr>
          <p:cNvPr id="2" name="Picture 1" descr="tsugi_logo_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12" y="4379387"/>
            <a:ext cx="1716671" cy="6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" y="4047689"/>
            <a:ext cx="2563545" cy="652302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031" y="434372"/>
            <a:ext cx="3369063" cy="4366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2" name="Can 11"/>
          <p:cNvSpPr/>
          <p:nvPr/>
        </p:nvSpPr>
        <p:spPr>
          <a:xfrm>
            <a:off x="1931386" y="3408507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6842137" y="3073658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1813233" y="799672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46914E-7 L 0.21181 -0.265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-1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98 -0.0605 0.07396 -0.1213 0.13473 -0.10772 C 0.19566 -0.09445 0.30608 0.06049 0.36511 0.07993 C 0.42396 0.09969 0.48872 0.01018 0.48872 0.01018 " pathEditMode="relative" ptsTypes="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3 0.09105 C -0.18802 0.08395 -0.32917 0.07716 -0.39792 0.02777 C -0.46614 -0.0213 -0.42587 -0.15186 -0.45764 -0.20494 C -0.48958 -0.25772 -0.56423 -0.24476 -0.58889 -0.28889 C -0.61354 -0.33272 -0.6059 -0.4679 -0.6059 -0.4676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8" y="-2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1" animBg="1"/>
      <p:bldP spid="15" grpId="2" animBg="1"/>
      <p:bldP spid="15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0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52461" y="655834"/>
            <a:ext cx="301107" cy="2774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13" idx="1"/>
            <a:endCxn id="9" idx="3"/>
          </p:cNvCxnSpPr>
          <p:nvPr/>
        </p:nvCxnSpPr>
        <p:spPr>
          <a:xfrm flipH="1">
            <a:off x="2284204" y="794536"/>
            <a:ext cx="1768257" cy="138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13" idx="1"/>
          </p:cNvCxnSpPr>
          <p:nvPr/>
        </p:nvCxnSpPr>
        <p:spPr>
          <a:xfrm flipV="1">
            <a:off x="1511972" y="794536"/>
            <a:ext cx="2540489" cy="1986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  <a:endCxn id="16" idx="0"/>
          </p:cNvCxnSpPr>
          <p:nvPr/>
        </p:nvCxnSpPr>
        <p:spPr>
          <a:xfrm>
            <a:off x="4203016" y="3207223"/>
            <a:ext cx="178700" cy="835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31162" y="4042880"/>
            <a:ext cx="301107" cy="27740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2"/>
            <a:endCxn id="16" idx="0"/>
          </p:cNvCxnSpPr>
          <p:nvPr/>
        </p:nvCxnSpPr>
        <p:spPr>
          <a:xfrm flipH="1">
            <a:off x="4381716" y="1829018"/>
            <a:ext cx="2635213" cy="2213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1"/>
            <a:endCxn id="16" idx="3"/>
          </p:cNvCxnSpPr>
          <p:nvPr/>
        </p:nvCxnSpPr>
        <p:spPr>
          <a:xfrm flipH="1">
            <a:off x="4532269" y="3401222"/>
            <a:ext cx="1647661" cy="780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22634" y="421329"/>
            <a:ext cx="301107" cy="2774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8" idx="1"/>
            <a:endCxn id="24" idx="3"/>
          </p:cNvCxnSpPr>
          <p:nvPr/>
        </p:nvCxnSpPr>
        <p:spPr>
          <a:xfrm flipH="1" flipV="1">
            <a:off x="5423741" y="560031"/>
            <a:ext cx="482117" cy="452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85132" y="100098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8" idx="2"/>
            <a:endCxn id="11" idx="0"/>
          </p:cNvCxnSpPr>
          <p:nvPr/>
        </p:nvCxnSpPr>
        <p:spPr>
          <a:xfrm flipH="1">
            <a:off x="4203016" y="1278386"/>
            <a:ext cx="632670" cy="345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992707" y="3705496"/>
            <a:ext cx="301107" cy="2774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11" idx="2"/>
            <a:endCxn id="33" idx="0"/>
          </p:cNvCxnSpPr>
          <p:nvPr/>
        </p:nvCxnSpPr>
        <p:spPr>
          <a:xfrm flipH="1">
            <a:off x="3143261" y="3207223"/>
            <a:ext cx="1059755" cy="498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832619" y="485582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0" idx="3"/>
          </p:cNvCxnSpPr>
          <p:nvPr/>
        </p:nvCxnSpPr>
        <p:spPr>
          <a:xfrm>
            <a:off x="2362901" y="3675636"/>
            <a:ext cx="629806" cy="1671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36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4" grpId="0" animBg="1"/>
      <p:bldP spid="28" grpId="0" animBg="1"/>
      <p:bldP spid="33" grpId="0" animBg="1"/>
      <p:bldP spid="3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3646</TotalTime>
  <Words>874</Words>
  <Application>Microsoft Macintosh PowerPoint</Application>
  <PresentationFormat>On-screen Show (16:9)</PresentationFormat>
  <Paragraphs>251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Cambria</vt:lpstr>
      <vt:lpstr>ＭＳ Ｐゴシック</vt:lpstr>
      <vt:lpstr>Times</vt:lpstr>
      <vt:lpstr>Trebuchet MS</vt:lpstr>
      <vt:lpstr>Wingdings</vt:lpstr>
      <vt:lpstr>Adjacency</vt:lpstr>
      <vt:lpstr>Building the Next Generation Teaching and Learning Environment</vt:lpstr>
      <vt:lpstr>Enterprise Learning Management System (LMS)  Been there – done that – got the tattoo..   But…</vt:lpstr>
      <vt:lpstr>PowerPoint Presentation</vt:lpstr>
      <vt:lpstr>Enterprise Solutions</vt:lpstr>
      <vt:lpstr>PowerPoint Presentation</vt:lpstr>
      <vt:lpstr>Standards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NGDLE  Monolith-Style</vt:lpstr>
      <vt:lpstr>Standards Next Gen</vt:lpstr>
      <vt:lpstr>PowerPoint Presentation</vt:lpstr>
      <vt:lpstr>March 6, 2008 iPhone SDK Press Conference</vt:lpstr>
      <vt:lpstr>PowerPoint Presentation</vt:lpstr>
      <vt:lpstr>Easy or Not?</vt:lpstr>
      <vt:lpstr>Easy or Not?</vt:lpstr>
      <vt:lpstr>We need "WordPress"</vt:lpstr>
      <vt:lpstr>"EduPress"</vt:lpstr>
      <vt:lpstr>What is Tsugi?</vt:lpstr>
      <vt:lpstr>PowerPoint Presentation</vt:lpstr>
      <vt:lpstr>What's in Tsugi?</vt:lpstr>
      <vt:lpstr>PowerPoint Presentation</vt:lpstr>
      <vt:lpstr>PowerPoint Presentation</vt:lpstr>
      <vt:lpstr>Inside Tsugi</vt:lpstr>
      <vt:lpstr>Issues in Learning Applications</vt:lpstr>
      <vt:lpstr>PowerPoint Presentation</vt:lpstr>
      <vt:lpstr>Tsugi APIs</vt:lpstr>
      <vt:lpstr>PowerPoint Presentation</vt:lpstr>
      <vt:lpstr>PowerPoint Presentation</vt:lpstr>
      <vt:lpstr>PowerPoint Presentation</vt:lpstr>
      <vt:lpstr>Tsugi Data Model</vt:lpstr>
      <vt:lpstr>PowerPoint Presentation</vt:lpstr>
      <vt:lpstr>PowerPoint Presentation</vt:lpstr>
      <vt:lpstr>Tsugi Tools To Date</vt:lpstr>
      <vt:lpstr>Tsugi Developer Training</vt:lpstr>
      <vt:lpstr>Tsugi Production</vt:lpstr>
      <vt:lpstr>GitHub Structure</vt:lpstr>
      <vt:lpstr>GitHub Structure</vt:lpstr>
      <vt:lpstr>IMS Content Item and IMS App Store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is Ongoing Research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225</cp:revision>
  <dcterms:created xsi:type="dcterms:W3CDTF">2015-11-01T12:58:24Z</dcterms:created>
  <dcterms:modified xsi:type="dcterms:W3CDTF">2017-01-15T21:45:22Z</dcterms:modified>
</cp:coreProperties>
</file>